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59" r:id="rId4"/>
    <p:sldId id="260" r:id="rId5"/>
    <p:sldId id="261" r:id="rId6"/>
    <p:sldId id="266" r:id="rId7"/>
    <p:sldId id="264" r:id="rId8"/>
    <p:sldId id="267" r:id="rId9"/>
    <p:sldId id="268" r:id="rId10"/>
    <p:sldId id="269" r:id="rId11"/>
    <p:sldId id="270" r:id="rId12"/>
    <p:sldId id="272" r:id="rId13"/>
    <p:sldId id="271" r:id="rId14"/>
    <p:sldId id="26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DC15B1-44B2-430B-AEF3-B10BCE7D82AD}" type="datetimeFigureOut">
              <a:rPr lang="ru-RU" smtClean="0"/>
              <a:t>26.12.2018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9C8AAD-73F9-4659-A1CF-CBE3F642ED3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9B306E-9966-429F-B372-5466D3492E44}" type="datetimeFigureOut">
              <a:rPr lang="ru-RU" smtClean="0"/>
              <a:pPr/>
              <a:t>26.12.2018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5EA0F3-9284-4772-A378-0798C3944F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813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etro.go.jp/ext_images/en/reports/white_paper/trade_invest_2018.pdf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EA0F3-9284-4772-A378-0798C3944F7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EA0F3-9284-4772-A378-0798C3944F77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Peng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Dajin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2000. 'The Changing Nature of East Asia as an Economic Region.'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Pacific Affairs 73(1): 171-191.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FA2F56-F147-4B3E-8E2B-8EAD2A97F5BE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ru-RU" smtClean="0"/>
              <a:t>09.12.2010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Япония:"возвращение" в Восточную Ази ю</a:t>
            </a:r>
            <a:endParaRPr lang="ru-RU"/>
          </a:p>
        </p:txBody>
      </p:sp>
      <p:sp>
        <p:nvSpPr>
          <p:cNvPr id="7" name="Верхний колонтитул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ru-RU" smtClean="0"/>
              <a:t>И.Л. Тимонина</a:t>
            </a:r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Провозглашая индо-тихоокеанскую стратегию, Япония, по нашему мнению, во-первых,  демонстрирует стремление выступать инициатором крупных, или даже глобальных международных проектов, во-вторых, диверсификацию своих региональных интересов в  деле развития стран и регионов (Африка), в-третьих – намерение сохранить Азию в числе своих приоритетных партнеров.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EA0F3-9284-4772-A378-0798C3944F77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3869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EA0F3-9284-4772-A378-0798C3944F77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Ресурсы,</a:t>
            </a:r>
            <a:r>
              <a:rPr lang="ru-RU" baseline="0" dirty="0" smtClean="0"/>
              <a:t> конкуренция с Китаем</a:t>
            </a:r>
          </a:p>
          <a:p>
            <a:r>
              <a:rPr lang="ru-RU" baseline="0" dirty="0" smtClean="0"/>
              <a:t>У Китая мало безвозмездной помощи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EA0F3-9284-4772-A378-0798C3944F77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EA0F3-9284-4772-A378-0798C3944F77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24</a:t>
            </a:r>
            <a:r>
              <a:rPr lang="ru-RU" baseline="0" dirty="0" smtClean="0"/>
              <a:t> страны. </a:t>
            </a:r>
            <a:r>
              <a:rPr lang="ru-RU" dirty="0" smtClean="0"/>
              <a:t>Страны Ближнего и Среднего Востока и</a:t>
            </a:r>
            <a:r>
              <a:rPr lang="ru-RU" baseline="0" dirty="0" smtClean="0"/>
              <a:t> Ц</a:t>
            </a:r>
            <a:r>
              <a:rPr lang="ru-RU" dirty="0" smtClean="0"/>
              <a:t>ентральной Азии учитываются отдельно.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EA0F3-9284-4772-A378-0798C3944F77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44505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Источник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JETRO Global Trade and Investment Report 2018 Global Economy Connected via Digitalization, p.7 </a:t>
            </a:r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https://www.jetro.go.jp/ext_images/en/reports/white_paper/trade_invest_2018.pdf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EA0F3-9284-4772-A378-0798C3944F77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4FEEEFE5-84C0-4F41-AA97-8CB103200F56}" type="datetimeFigureOut">
              <a:rPr lang="ru-RU" smtClean="0"/>
              <a:pPr/>
              <a:t>26.12.2018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85D4E9C4-3E97-4EEA-BEC7-4AA45570E9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EFE5-84C0-4F41-AA97-8CB103200F56}" type="datetimeFigureOut">
              <a:rPr lang="ru-RU" smtClean="0"/>
              <a:pPr/>
              <a:t>26.12.2018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4E9C4-3E97-4EEA-BEC7-4AA45570E9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EFE5-84C0-4F41-AA97-8CB103200F56}" type="datetimeFigureOut">
              <a:rPr lang="ru-RU" smtClean="0"/>
              <a:pPr/>
              <a:t>26.12.2018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4E9C4-3E97-4EEA-BEC7-4AA45570E9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EFE5-84C0-4F41-AA97-8CB103200F56}" type="datetimeFigureOut">
              <a:rPr lang="ru-RU" smtClean="0"/>
              <a:pPr/>
              <a:t>26.12.2018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4E9C4-3E97-4EEA-BEC7-4AA45570E9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EFE5-84C0-4F41-AA97-8CB103200F56}" type="datetimeFigureOut">
              <a:rPr lang="ru-RU" smtClean="0"/>
              <a:pPr/>
              <a:t>26.12.2018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4E9C4-3E97-4EEA-BEC7-4AA45570E9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EFE5-84C0-4F41-AA97-8CB103200F56}" type="datetimeFigureOut">
              <a:rPr lang="ru-RU" smtClean="0"/>
              <a:pPr/>
              <a:t>26.12.2018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4E9C4-3E97-4EEA-BEC7-4AA45570E9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EFE5-84C0-4F41-AA97-8CB103200F56}" type="datetimeFigureOut">
              <a:rPr lang="ru-RU" smtClean="0"/>
              <a:pPr/>
              <a:t>26.12.2018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4E9C4-3E97-4EEA-BEC7-4AA45570E9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EFE5-84C0-4F41-AA97-8CB103200F56}" type="datetimeFigureOut">
              <a:rPr lang="ru-RU" smtClean="0"/>
              <a:pPr/>
              <a:t>26.12.2018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4E9C4-3E97-4EEA-BEC7-4AA45570E9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EFE5-84C0-4F41-AA97-8CB103200F56}" type="datetimeFigureOut">
              <a:rPr lang="ru-RU" smtClean="0"/>
              <a:pPr/>
              <a:t>26.12.2018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4E9C4-3E97-4EEA-BEC7-4AA45570E9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4FEEEFE5-84C0-4F41-AA97-8CB103200F56}" type="datetimeFigureOut">
              <a:rPr lang="ru-RU" smtClean="0"/>
              <a:pPr/>
              <a:t>26.12.2018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85D4E9C4-3E97-4EEA-BEC7-4AA45570E9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4FEEEFE5-84C0-4F41-AA97-8CB103200F56}" type="datetimeFigureOut">
              <a:rPr lang="ru-RU" smtClean="0"/>
              <a:pPr/>
              <a:t>26.12.2018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85D4E9C4-3E97-4EEA-BEC7-4AA45570E9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4FEEEFE5-84C0-4F41-AA97-8CB103200F56}" type="datetimeFigureOut">
              <a:rPr lang="ru-RU" smtClean="0"/>
              <a:pPr/>
              <a:t>26.12.2018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85D4E9C4-3E97-4EEA-BEC7-4AA45570E9A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1340768"/>
            <a:ext cx="6264695" cy="182809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Япония – страны Юга: эволюция экономических отношений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3928" y="3429000"/>
            <a:ext cx="4176464" cy="1852618"/>
          </a:xfrm>
        </p:spPr>
        <p:txBody>
          <a:bodyPr>
            <a:normAutofit/>
          </a:bodyPr>
          <a:lstStyle/>
          <a:p>
            <a:r>
              <a:rPr lang="ru-RU" i="1" dirty="0" smtClean="0"/>
              <a:t>Тимонина Ирина Львовна</a:t>
            </a:r>
          </a:p>
          <a:p>
            <a:r>
              <a:rPr lang="ru-RU" i="1" dirty="0" err="1" smtClean="0"/>
              <a:t>Д.э.н</a:t>
            </a:r>
            <a:r>
              <a:rPr lang="ru-RU" i="1" dirty="0" smtClean="0"/>
              <a:t>, </a:t>
            </a:r>
            <a:r>
              <a:rPr lang="ru-RU" i="1" dirty="0" smtClean="0"/>
              <a:t>профессор</a:t>
            </a:r>
            <a:endParaRPr lang="ru-RU" i="1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93096"/>
            <a:ext cx="3362152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090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Япония – Азия: от помощи к сотрудничеству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4745" y="2204864"/>
            <a:ext cx="5627575" cy="385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768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2" y="692696"/>
            <a:ext cx="6965245" cy="955234"/>
          </a:xfrm>
        </p:spPr>
        <p:txBody>
          <a:bodyPr>
            <a:normAutofit fontScale="90000"/>
          </a:bodyPr>
          <a:lstStyle/>
          <a:p>
            <a:r>
              <a:rPr lang="ru-RU" dirty="0"/>
              <a:t>Доля азиатских стран  во внешней торговле Японии 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022247"/>
              </p:ext>
            </p:extLst>
          </p:nvPr>
        </p:nvGraphicFramePr>
        <p:xfrm>
          <a:off x="797225" y="1916831"/>
          <a:ext cx="7560840" cy="40361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0140">
                  <a:extLst>
                    <a:ext uri="{9D8B030D-6E8A-4147-A177-3AD203B41FA5}">
                      <a16:colId xmlns:a16="http://schemas.microsoft.com/office/drawing/2014/main" val="1044133528"/>
                    </a:ext>
                  </a:extLst>
                </a:gridCol>
                <a:gridCol w="1260140">
                  <a:extLst>
                    <a:ext uri="{9D8B030D-6E8A-4147-A177-3AD203B41FA5}">
                      <a16:colId xmlns:a16="http://schemas.microsoft.com/office/drawing/2014/main" val="2830443398"/>
                    </a:ext>
                  </a:extLst>
                </a:gridCol>
                <a:gridCol w="1260140">
                  <a:extLst>
                    <a:ext uri="{9D8B030D-6E8A-4147-A177-3AD203B41FA5}">
                      <a16:colId xmlns:a16="http://schemas.microsoft.com/office/drawing/2014/main" val="121050810"/>
                    </a:ext>
                  </a:extLst>
                </a:gridCol>
                <a:gridCol w="1260140">
                  <a:extLst>
                    <a:ext uri="{9D8B030D-6E8A-4147-A177-3AD203B41FA5}">
                      <a16:colId xmlns:a16="http://schemas.microsoft.com/office/drawing/2014/main" val="2265276009"/>
                    </a:ext>
                  </a:extLst>
                </a:gridCol>
                <a:gridCol w="1260140">
                  <a:extLst>
                    <a:ext uri="{9D8B030D-6E8A-4147-A177-3AD203B41FA5}">
                      <a16:colId xmlns:a16="http://schemas.microsoft.com/office/drawing/2014/main" val="879932343"/>
                    </a:ext>
                  </a:extLst>
                </a:gridCol>
                <a:gridCol w="1260140">
                  <a:extLst>
                    <a:ext uri="{9D8B030D-6E8A-4147-A177-3AD203B41FA5}">
                      <a16:colId xmlns:a16="http://schemas.microsoft.com/office/drawing/2014/main" val="3625842514"/>
                    </a:ext>
                  </a:extLst>
                </a:gridCol>
              </a:tblGrid>
              <a:tr h="407806"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Годы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Экспорт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Импорт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Годы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Экспорт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Импорт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09441706"/>
                  </a:ext>
                </a:extLst>
              </a:tr>
              <a:tr h="403144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1962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34,1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28,6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2009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54,2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44,7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30728618"/>
                  </a:ext>
                </a:extLst>
              </a:tr>
              <a:tr h="403144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1970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31,1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29,4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48,7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45,2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27969051"/>
                  </a:ext>
                </a:extLst>
              </a:tr>
              <a:tr h="403144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1975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36,8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49,0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56,0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44,6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306439"/>
                  </a:ext>
                </a:extLst>
              </a:tr>
              <a:tr h="403144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1980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38,1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56,0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2012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54,8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44,3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36706890"/>
                  </a:ext>
                </a:extLst>
              </a:tr>
              <a:tr h="403144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1985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32,5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51,2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2013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54,3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44,3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45480122"/>
                  </a:ext>
                </a:extLst>
              </a:tr>
              <a:tr h="403144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1990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33,7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41,8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2014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52,6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44,9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8386065"/>
                  </a:ext>
                </a:extLst>
              </a:tr>
              <a:tr h="403144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1995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45,5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46,1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2015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53,3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49,0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03722664"/>
                  </a:ext>
                </a:extLst>
              </a:tr>
              <a:tr h="403144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2000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43,2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54,7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2016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53,0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50,2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79615812"/>
                  </a:ext>
                </a:extLst>
              </a:tr>
              <a:tr h="403144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2005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48,4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61,4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2017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54,8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49,1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628048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94326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387282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Сдвиги в торговле Японии  со странами Азии и стратегиях японских компаний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2276872"/>
            <a:ext cx="7416824" cy="3891844"/>
          </a:xfrm>
        </p:spPr>
        <p:txBody>
          <a:bodyPr>
            <a:normAutofit/>
          </a:bodyPr>
          <a:lstStyle/>
          <a:p>
            <a:r>
              <a:rPr lang="ru-RU" dirty="0" smtClean="0"/>
              <a:t>Рост доли промежуточной продукции в экспорте Японии (60-70%) и полуфабрикатов</a:t>
            </a:r>
          </a:p>
          <a:p>
            <a:r>
              <a:rPr lang="ru-RU" dirty="0" smtClean="0"/>
              <a:t>Рост доли готовой продукции, в т.ч. потребительских товаров (бытовая техника) в импорте Японии</a:t>
            </a:r>
          </a:p>
          <a:p>
            <a:r>
              <a:rPr lang="ru-RU" dirty="0" smtClean="0"/>
              <a:t>Торговля «цифровыми продуктами»</a:t>
            </a:r>
          </a:p>
          <a:p>
            <a:r>
              <a:rPr lang="ru-RU" dirty="0" smtClean="0"/>
              <a:t>Страны Азии как потребительский рынок. Рост среднего класса </a:t>
            </a:r>
          </a:p>
          <a:p>
            <a:r>
              <a:rPr lang="ru-RU" dirty="0" smtClean="0"/>
              <a:t>Экспорт инфраструктурных систем и решений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563" y="385763"/>
            <a:ext cx="8524875" cy="608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6965245" cy="955233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Примеры вхождения азиатских компаний на японский рынок</a:t>
            </a:r>
            <a:endParaRPr lang="ru-RU" sz="3200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628800"/>
            <a:ext cx="5040559" cy="4536503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Факторы формирования модели взаимоотношений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2276872"/>
            <a:ext cx="6484437" cy="3603812"/>
          </a:xfrm>
        </p:spPr>
        <p:txBody>
          <a:bodyPr/>
          <a:lstStyle/>
          <a:p>
            <a:r>
              <a:rPr lang="ru-RU" dirty="0" smtClean="0"/>
              <a:t>Япония – азиатская страна</a:t>
            </a:r>
          </a:p>
          <a:p>
            <a:r>
              <a:rPr lang="ru-RU" dirty="0" smtClean="0"/>
              <a:t>Япония – страна позднего капитализма</a:t>
            </a:r>
          </a:p>
          <a:p>
            <a:r>
              <a:rPr lang="ru-RU" dirty="0" smtClean="0"/>
              <a:t>Территориальные захваты в 1930-е гг. и в период второй мировой войны</a:t>
            </a:r>
          </a:p>
          <a:p>
            <a:r>
              <a:rPr lang="ru-RU" dirty="0" smtClean="0"/>
              <a:t>Репарации и экономическая помощь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363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36104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dirty="0" smtClean="0"/>
              <a:t>Эволюция модели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412776"/>
            <a:ext cx="7344816" cy="482453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До второй мировой войны</a:t>
            </a:r>
          </a:p>
          <a:p>
            <a:pPr algn="ctr">
              <a:buNone/>
            </a:pPr>
            <a:r>
              <a:rPr lang="ru-RU" dirty="0" smtClean="0"/>
              <a:t> </a:t>
            </a:r>
            <a:r>
              <a:rPr lang="en-US" dirty="0" smtClean="0"/>
              <a:t>Greater East Asia Co-Prosperity Sphere</a:t>
            </a:r>
            <a:r>
              <a:rPr lang="ru-RU" dirty="0" smtClean="0"/>
              <a:t>. </a:t>
            </a:r>
          </a:p>
          <a:p>
            <a:pPr algn="ctr">
              <a:buNone/>
            </a:pPr>
            <a:r>
              <a:rPr lang="ru-RU" dirty="0" smtClean="0"/>
              <a:t>    Поражение в войне </a:t>
            </a:r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pPr algn="ctr">
              <a:buNone/>
            </a:pPr>
            <a:r>
              <a:rPr lang="ru-RU" dirty="0" smtClean="0"/>
              <a:t>Распад системы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Вторая половина ХХ века </a:t>
            </a:r>
            <a:r>
              <a:rPr lang="ru-RU" dirty="0" smtClean="0"/>
              <a:t>– вторая попытка: японские производственные сети в Восточной Азии </a:t>
            </a:r>
            <a:r>
              <a:rPr lang="ru-RU" i="1" dirty="0" smtClean="0"/>
              <a:t>(«форма неформальной интеграции без институциональной базы и соглашений на основе транснациональной логики» компаний)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4355976" y="2780928"/>
            <a:ext cx="484632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343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0" y="692696"/>
            <a:ext cx="4176464" cy="2232248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Экономическая </a:t>
            </a:r>
            <a:br>
              <a:rPr lang="ru-RU" sz="4000" dirty="0" smtClean="0"/>
            </a:br>
            <a:r>
              <a:rPr lang="ru-RU" sz="4000" dirty="0" smtClean="0"/>
              <a:t>помощь и/или экономическое сотрудничество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3068960"/>
            <a:ext cx="7632848" cy="3096344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US" dirty="0"/>
              <a:t>“</a:t>
            </a:r>
            <a:r>
              <a:rPr lang="en-US" b="1" i="1" dirty="0">
                <a:solidFill>
                  <a:srgbClr val="FF0000"/>
                </a:solidFill>
              </a:rPr>
              <a:t>Two Continents” and “Two Oceans</a:t>
            </a:r>
            <a:r>
              <a:rPr lang="en-US" b="1" i="1" dirty="0" smtClean="0">
                <a:solidFill>
                  <a:srgbClr val="FF0000"/>
                </a:solidFill>
              </a:rPr>
              <a:t>”</a:t>
            </a:r>
            <a:endParaRPr lang="ru-RU" b="1" i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en-US" b="1" i="1" dirty="0">
                <a:solidFill>
                  <a:srgbClr val="FF0000"/>
                </a:solidFill>
              </a:rPr>
              <a:t>Free and Open Indo-Pacific </a:t>
            </a:r>
            <a:r>
              <a:rPr lang="en-US" b="1" i="1" dirty="0" smtClean="0">
                <a:solidFill>
                  <a:srgbClr val="FF0000"/>
                </a:solidFill>
              </a:rPr>
              <a:t>Strategy</a:t>
            </a:r>
            <a:endParaRPr lang="ru-RU" b="1" i="1" dirty="0" smtClean="0">
              <a:solidFill>
                <a:srgbClr val="FF0000"/>
              </a:solidFill>
            </a:endParaRPr>
          </a:p>
          <a:p>
            <a:r>
              <a:rPr lang="ru-RU" dirty="0" smtClean="0"/>
              <a:t>обеспечение верховенства права, свободы судоходства и свободной торговли </a:t>
            </a:r>
          </a:p>
          <a:p>
            <a:r>
              <a:rPr lang="ru-RU" dirty="0" smtClean="0"/>
              <a:t>экономическое процветание  на основе  усиления контактов, развитие качественной  инфраструктуры, соответствующей международным стандартам  </a:t>
            </a:r>
          </a:p>
          <a:p>
            <a:r>
              <a:rPr lang="ru-RU" dirty="0" smtClean="0"/>
              <a:t>инициативы по обеспечению мира и стабильности, соблюдения морского права, борьба с пиратством и уменьшение опасности бедствий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61"/>
          <a:stretch/>
        </p:blipFill>
        <p:spPr bwMode="auto">
          <a:xfrm>
            <a:off x="107504" y="0"/>
            <a:ext cx="4181600" cy="263691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557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099250"/>
          </a:xfrm>
        </p:spPr>
        <p:txBody>
          <a:bodyPr>
            <a:normAutofit fontScale="90000"/>
          </a:bodyPr>
          <a:lstStyle/>
          <a:p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Initiatives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towards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Achieving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Sustainable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Goals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SDGs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916832"/>
            <a:ext cx="7416824" cy="4176465"/>
          </a:xfrm>
        </p:spPr>
        <p:txBody>
          <a:bodyPr/>
          <a:lstStyle/>
          <a:p>
            <a:r>
              <a:rPr lang="ru-RU" dirty="0" smtClean="0"/>
              <a:t>2016 «</a:t>
            </a:r>
            <a:r>
              <a:rPr lang="en-US" dirty="0" smtClean="0"/>
              <a:t>SDGs Implementation Guiding Principles</a:t>
            </a:r>
            <a:r>
              <a:rPr lang="ru-RU" dirty="0" smtClean="0"/>
              <a:t>» как национальная стратегия</a:t>
            </a:r>
          </a:p>
          <a:p>
            <a:r>
              <a:rPr lang="ru-RU" dirty="0" smtClean="0"/>
              <a:t>Продвижение ЦУР – национальное движение в Японии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7650" y="3463769"/>
            <a:ext cx="4178606" cy="2629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11218"/>
          </a:xfrm>
        </p:spPr>
        <p:txBody>
          <a:bodyPr/>
          <a:lstStyle/>
          <a:p>
            <a:r>
              <a:rPr lang="ru-RU" dirty="0" smtClean="0"/>
              <a:t>Лицом к Африке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08104" y="1628800"/>
            <a:ext cx="2664296" cy="4464495"/>
          </a:xfrm>
        </p:spPr>
        <p:txBody>
          <a:bodyPr>
            <a:normAutofit/>
          </a:bodyPr>
          <a:lstStyle/>
          <a:p>
            <a:r>
              <a:rPr lang="ru-RU" dirty="0" smtClean="0"/>
              <a:t>2016 – 1/5 японской помощи на двусторонней основе (чистые выплаты в текущих ценах)</a:t>
            </a:r>
          </a:p>
          <a:p>
            <a:r>
              <a:rPr lang="ru-RU" dirty="0" smtClean="0"/>
              <a:t>85% - безвозмездной помощи   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60" y="1772816"/>
            <a:ext cx="5347796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5" y="817582"/>
            <a:ext cx="7488832" cy="1387282"/>
          </a:xfrm>
        </p:spPr>
        <p:txBody>
          <a:bodyPr>
            <a:noAutofit/>
          </a:bodyPr>
          <a:lstStyle/>
          <a:p>
            <a:r>
              <a:rPr lang="ru-RU" sz="3200" dirty="0" smtClean="0"/>
              <a:t>Региональная структура ОПР на двусторонней основе (чистые выплаты, текущие цены)</a:t>
            </a:r>
            <a:endParaRPr lang="ru-RU" sz="32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1143" y="2564905"/>
            <a:ext cx="8820848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764705"/>
            <a:ext cx="6965245" cy="1008112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Enhancing Connectivity via the Indo-Pacific Region</a:t>
            </a:r>
            <a:endParaRPr lang="ru-RU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822347"/>
            <a:ext cx="7819945" cy="5035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636912"/>
            <a:ext cx="8568952" cy="28380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1124744"/>
            <a:ext cx="7632223" cy="75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8976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906</TotalTime>
  <Words>492</Words>
  <Application>Microsoft Office PowerPoint</Application>
  <PresentationFormat>Экран (4:3)</PresentationFormat>
  <Paragraphs>118</Paragraphs>
  <Slides>14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Brush Script MT</vt:lpstr>
      <vt:lpstr>Calibri</vt:lpstr>
      <vt:lpstr>Constantia</vt:lpstr>
      <vt:lpstr>Franklin Gothic Book</vt:lpstr>
      <vt:lpstr>Rage Italic</vt:lpstr>
      <vt:lpstr>Times New Roman</vt:lpstr>
      <vt:lpstr>Кнопка</vt:lpstr>
      <vt:lpstr>Япония – страны Юга: эволюция экономических отношений</vt:lpstr>
      <vt:lpstr>Факторы формирования модели взаимоотношений</vt:lpstr>
      <vt:lpstr>Эволюция модели</vt:lpstr>
      <vt:lpstr>Экономическая  помощь и/или экономическое сотрудничество?</vt:lpstr>
      <vt:lpstr>Initiatives towards Achieving the Sustainable Development Goals(SDGs) </vt:lpstr>
      <vt:lpstr>Лицом к Африке</vt:lpstr>
      <vt:lpstr>Региональная структура ОПР на двусторонней основе (чистые выплаты, текущие цены)</vt:lpstr>
      <vt:lpstr>Enhancing Connectivity via the Indo-Pacific Region</vt:lpstr>
      <vt:lpstr>Презентация PowerPoint</vt:lpstr>
      <vt:lpstr>Япония – Азия: от помощи к сотрудничеству</vt:lpstr>
      <vt:lpstr>Доля азиатских стран  во внешней торговле Японии </vt:lpstr>
      <vt:lpstr>Сдвиги в торговле Японии  со странами Азии и стратегиях японских компаний</vt:lpstr>
      <vt:lpstr>Презентация PowerPoint</vt:lpstr>
      <vt:lpstr>Примеры вхождения азиатских компаний на японский рынок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Япония – страны Юга: эволюция экономических отношений</dc:title>
  <dc:creator>teacher</dc:creator>
  <cp:lastModifiedBy>Пользователь Windows</cp:lastModifiedBy>
  <cp:revision>45</cp:revision>
  <dcterms:created xsi:type="dcterms:W3CDTF">2018-11-23T10:10:16Z</dcterms:created>
  <dcterms:modified xsi:type="dcterms:W3CDTF">2018-12-26T08:57:07Z</dcterms:modified>
</cp:coreProperties>
</file>